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2" r:id="rId2"/>
    <p:sldId id="327" r:id="rId3"/>
    <p:sldId id="331" r:id="rId4"/>
    <p:sldId id="332" r:id="rId5"/>
    <p:sldId id="333" r:id="rId6"/>
    <p:sldId id="334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1689" autoAdjust="0"/>
  </p:normalViewPr>
  <p:slideViewPr>
    <p:cSldViewPr snapToObjects="1">
      <p:cViewPr>
        <p:scale>
          <a:sx n="75" d="100"/>
          <a:sy n="75" d="100"/>
        </p:scale>
        <p:origin x="-1212" y="-72"/>
      </p:cViewPr>
      <p:guideLst>
        <p:guide orient="horz" pos="307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048000" y="3943344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1</a:t>
            </a:r>
            <a:r>
              <a:rPr lang="nl-NL" sz="2400" b="1" dirty="0" smtClean="0">
                <a:latin typeface="Arial Black" pitchFamily="34" charset="0"/>
              </a:rPr>
              <a:t> VMBO BK </a:t>
            </a:r>
            <a:r>
              <a:rPr lang="nl-NL" sz="2400" b="1" dirty="0">
                <a:latin typeface="Arial Black" pitchFamily="34" charset="0"/>
              </a:rPr>
              <a:t>deel 2</a:t>
            </a:r>
            <a:endParaRPr lang="nl-NL" sz="2400" b="1" dirty="0" smtClean="0"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6.4 </a:t>
            </a:r>
            <a:r>
              <a:rPr lang="nl-NL" sz="2400" dirty="0" smtClean="0">
                <a:latin typeface="+mn-lt"/>
              </a:rPr>
              <a:t>Verhoudingstabel en grafiek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Verhoudingstabel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en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grafiek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Verhoudingstabel en grafiek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82155" y="4114800"/>
            <a:ext cx="7532213" cy="1409700"/>
            <a:chOff x="685800" y="4800600"/>
            <a:chExt cx="7532213" cy="14097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4857750"/>
              <a:ext cx="7532213" cy="135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4110606" y="4800600"/>
              <a:ext cx="384195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78768" y="719405"/>
            <a:ext cx="8536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Kirsten </a:t>
            </a:r>
            <a:r>
              <a:rPr lang="en-US" sz="2400" dirty="0" err="1" smtClean="0"/>
              <a:t>maakt</a:t>
            </a:r>
            <a:r>
              <a:rPr lang="en-US" sz="2400" dirty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wandeltocht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kun je </a:t>
            </a:r>
            <a:r>
              <a:rPr lang="en-US" sz="2400" dirty="0" err="1" smtClean="0"/>
              <a:t>zien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steeds in </a:t>
            </a:r>
            <a:r>
              <a:rPr lang="en-US" sz="2400" dirty="0" err="1" smtClean="0"/>
              <a:t>hetzelfde</a:t>
            </a:r>
            <a:r>
              <a:rPr lang="en-US" sz="2400" dirty="0" smtClean="0"/>
              <a:t> tempo </a:t>
            </a:r>
            <a:r>
              <a:rPr lang="en-US" sz="2400" dirty="0" err="1" smtClean="0"/>
              <a:t>loopt</a:t>
            </a:r>
            <a:r>
              <a:rPr lang="en-US" sz="2400" dirty="0" smtClean="0"/>
              <a:t>.</a:t>
            </a:r>
          </a:p>
        </p:txBody>
      </p:sp>
      <p:grpSp>
        <p:nvGrpSpPr>
          <p:cNvPr id="11" name="Boog 1 onder"/>
          <p:cNvGrpSpPr/>
          <p:nvPr/>
        </p:nvGrpSpPr>
        <p:grpSpPr>
          <a:xfrm>
            <a:off x="3565881" y="5397489"/>
            <a:ext cx="682006" cy="770309"/>
            <a:chOff x="3786659" y="5166484"/>
            <a:chExt cx="1141131" cy="695674"/>
          </a:xfrm>
        </p:grpSpPr>
        <p:sp>
          <p:nvSpPr>
            <p:cNvPr id="12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3" name="Tekst"/>
            <p:cNvSpPr txBox="1"/>
            <p:nvPr/>
          </p:nvSpPr>
          <p:spPr>
            <a:xfrm>
              <a:off x="3839239" y="5445224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Boog 1 boven"/>
          <p:cNvGrpSpPr/>
          <p:nvPr/>
        </p:nvGrpSpPr>
        <p:grpSpPr>
          <a:xfrm>
            <a:off x="3538551" y="3520879"/>
            <a:ext cx="682006" cy="800203"/>
            <a:chOff x="2922858" y="2041174"/>
            <a:chExt cx="682006" cy="800203"/>
          </a:xfrm>
        </p:grpSpPr>
        <p:sp>
          <p:nvSpPr>
            <p:cNvPr id="15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6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17" name="Boog 1 onder"/>
          <p:cNvGrpSpPr/>
          <p:nvPr/>
        </p:nvGrpSpPr>
        <p:grpSpPr>
          <a:xfrm>
            <a:off x="4258175" y="5397489"/>
            <a:ext cx="682006" cy="770309"/>
            <a:chOff x="3786659" y="5166484"/>
            <a:chExt cx="1141131" cy="695674"/>
          </a:xfrm>
        </p:grpSpPr>
        <p:sp>
          <p:nvSpPr>
            <p:cNvPr id="18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9" name="Tekst"/>
            <p:cNvSpPr txBox="1"/>
            <p:nvPr/>
          </p:nvSpPr>
          <p:spPr>
            <a:xfrm>
              <a:off x="3839239" y="5445224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Boog 1 boven"/>
          <p:cNvGrpSpPr/>
          <p:nvPr/>
        </p:nvGrpSpPr>
        <p:grpSpPr>
          <a:xfrm>
            <a:off x="4230845" y="3520879"/>
            <a:ext cx="682006" cy="800203"/>
            <a:chOff x="2922858" y="2041174"/>
            <a:chExt cx="682006" cy="800203"/>
          </a:xfrm>
        </p:grpSpPr>
        <p:sp>
          <p:nvSpPr>
            <p:cNvPr id="21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3" name="Boog 1 onder"/>
          <p:cNvGrpSpPr/>
          <p:nvPr/>
        </p:nvGrpSpPr>
        <p:grpSpPr>
          <a:xfrm>
            <a:off x="4950469" y="5397489"/>
            <a:ext cx="682006" cy="770309"/>
            <a:chOff x="3786659" y="5166484"/>
            <a:chExt cx="1141131" cy="695674"/>
          </a:xfrm>
        </p:grpSpPr>
        <p:sp>
          <p:nvSpPr>
            <p:cNvPr id="24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5" name="Tekst"/>
            <p:cNvSpPr txBox="1"/>
            <p:nvPr/>
          </p:nvSpPr>
          <p:spPr>
            <a:xfrm>
              <a:off x="3839239" y="5445224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Boog 1 boven"/>
          <p:cNvGrpSpPr/>
          <p:nvPr/>
        </p:nvGrpSpPr>
        <p:grpSpPr>
          <a:xfrm>
            <a:off x="4923139" y="3520879"/>
            <a:ext cx="682006" cy="800203"/>
            <a:chOff x="2922858" y="2041174"/>
            <a:chExt cx="682006" cy="800203"/>
          </a:xfrm>
        </p:grpSpPr>
        <p:sp>
          <p:nvSpPr>
            <p:cNvPr id="27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28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29" name="Boog 1 onder"/>
          <p:cNvGrpSpPr/>
          <p:nvPr/>
        </p:nvGrpSpPr>
        <p:grpSpPr>
          <a:xfrm>
            <a:off x="5642763" y="5397489"/>
            <a:ext cx="682006" cy="770309"/>
            <a:chOff x="3786659" y="5166484"/>
            <a:chExt cx="1141131" cy="695674"/>
          </a:xfrm>
        </p:grpSpPr>
        <p:sp>
          <p:nvSpPr>
            <p:cNvPr id="30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1" name="Tekst"/>
            <p:cNvSpPr txBox="1"/>
            <p:nvPr/>
          </p:nvSpPr>
          <p:spPr>
            <a:xfrm>
              <a:off x="3839239" y="5445224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Boog 1 boven"/>
          <p:cNvGrpSpPr/>
          <p:nvPr/>
        </p:nvGrpSpPr>
        <p:grpSpPr>
          <a:xfrm>
            <a:off x="5615433" y="3520879"/>
            <a:ext cx="682006" cy="800203"/>
            <a:chOff x="2922858" y="2041174"/>
            <a:chExt cx="682006" cy="800203"/>
          </a:xfrm>
        </p:grpSpPr>
        <p:sp>
          <p:nvSpPr>
            <p:cNvPr id="33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4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35" name="Boog 1 onder"/>
          <p:cNvGrpSpPr/>
          <p:nvPr/>
        </p:nvGrpSpPr>
        <p:grpSpPr>
          <a:xfrm>
            <a:off x="6335057" y="5397489"/>
            <a:ext cx="682006" cy="770309"/>
            <a:chOff x="3786659" y="5166484"/>
            <a:chExt cx="1141131" cy="695674"/>
          </a:xfrm>
        </p:grpSpPr>
        <p:sp>
          <p:nvSpPr>
            <p:cNvPr id="36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7" name="Tekst"/>
            <p:cNvSpPr txBox="1"/>
            <p:nvPr/>
          </p:nvSpPr>
          <p:spPr>
            <a:xfrm>
              <a:off x="3839239" y="5445224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8" name="Boog 1 boven"/>
          <p:cNvGrpSpPr/>
          <p:nvPr/>
        </p:nvGrpSpPr>
        <p:grpSpPr>
          <a:xfrm>
            <a:off x="6307727" y="3520879"/>
            <a:ext cx="682006" cy="800203"/>
            <a:chOff x="2922858" y="2041174"/>
            <a:chExt cx="682006" cy="800203"/>
          </a:xfrm>
        </p:grpSpPr>
        <p:sp>
          <p:nvSpPr>
            <p:cNvPr id="39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40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41" name="Boog 1 onder"/>
          <p:cNvGrpSpPr/>
          <p:nvPr/>
        </p:nvGrpSpPr>
        <p:grpSpPr>
          <a:xfrm>
            <a:off x="7027353" y="5397489"/>
            <a:ext cx="682006" cy="770309"/>
            <a:chOff x="3786659" y="5166484"/>
            <a:chExt cx="1141131" cy="695674"/>
          </a:xfrm>
        </p:grpSpPr>
        <p:sp>
          <p:nvSpPr>
            <p:cNvPr id="42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43" name="Tekst"/>
            <p:cNvSpPr txBox="1"/>
            <p:nvPr/>
          </p:nvSpPr>
          <p:spPr>
            <a:xfrm>
              <a:off x="3839239" y="5445224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+ 6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Boog 1 boven"/>
          <p:cNvGrpSpPr/>
          <p:nvPr/>
        </p:nvGrpSpPr>
        <p:grpSpPr>
          <a:xfrm>
            <a:off x="7000023" y="3520879"/>
            <a:ext cx="682006" cy="800203"/>
            <a:chOff x="2922858" y="2041174"/>
            <a:chExt cx="682006" cy="800203"/>
          </a:xfrm>
        </p:grpSpPr>
        <p:sp>
          <p:nvSpPr>
            <p:cNvPr id="45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46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8768" y="1674167"/>
            <a:ext cx="6168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Hoeveel</a:t>
            </a:r>
            <a:r>
              <a:rPr lang="en-US" sz="2400" b="1" dirty="0" smtClean="0">
                <a:solidFill>
                  <a:srgbClr val="0070C0"/>
                </a:solidFill>
              </a:rPr>
              <a:t> kilometers </a:t>
            </a:r>
            <a:r>
              <a:rPr lang="en-US" sz="2400" b="1" dirty="0" err="1" smtClean="0">
                <a:solidFill>
                  <a:srgbClr val="0070C0"/>
                </a:solidFill>
              </a:rPr>
              <a:t>komen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er</a:t>
            </a:r>
            <a:r>
              <a:rPr lang="en-US" sz="2400" b="1" dirty="0" smtClean="0">
                <a:solidFill>
                  <a:srgbClr val="0070C0"/>
                </a:solidFill>
              </a:rPr>
              <a:t> elk </a:t>
            </a:r>
            <a:r>
              <a:rPr lang="en-US" sz="2400" b="1" dirty="0" err="1" smtClean="0">
                <a:solidFill>
                  <a:srgbClr val="0070C0"/>
                </a:solidFill>
              </a:rPr>
              <a:t>uur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bij</a:t>
            </a:r>
            <a:r>
              <a:rPr lang="en-US" sz="2400" b="1" dirty="0" smtClean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768" y="2209800"/>
            <a:ext cx="4737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Elk </a:t>
            </a:r>
            <a:r>
              <a:rPr lang="en-US" sz="2400" dirty="0" err="1" smtClean="0"/>
              <a:t>uur</a:t>
            </a:r>
            <a:r>
              <a:rPr lang="en-US" sz="2400" dirty="0" smtClean="0"/>
              <a:t> </a:t>
            </a:r>
            <a:r>
              <a:rPr lang="en-US" sz="2400" dirty="0" err="1" smtClean="0"/>
              <a:t>komen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6 kilometer </a:t>
            </a:r>
            <a:r>
              <a:rPr lang="en-US" sz="2400" dirty="0" err="1" smtClean="0"/>
              <a:t>bij</a:t>
            </a:r>
            <a:r>
              <a:rPr lang="en-US" sz="2400" dirty="0" smtClean="0"/>
              <a:t>.</a:t>
            </a:r>
          </a:p>
        </p:txBody>
      </p:sp>
      <p:grpSp>
        <p:nvGrpSpPr>
          <p:cNvPr id="4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0" name="Rectangle 4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Isosceles Triangle 5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l 5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l 5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5" name="Isosceles Triangle 5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6" name="Isosceles Triangle 5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uiExpand="1" build="p"/>
      <p:bldP spid="9" grpId="0"/>
      <p:bldP spid="10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Verhoudingstabel en grafiek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471143" y="4376757"/>
            <a:ext cx="7532213" cy="1409700"/>
            <a:chOff x="685800" y="4800600"/>
            <a:chExt cx="7532213" cy="14097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4857750"/>
              <a:ext cx="7532213" cy="135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4110606" y="4800600"/>
              <a:ext cx="384195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Boog 1 onder"/>
          <p:cNvGrpSpPr/>
          <p:nvPr/>
        </p:nvGrpSpPr>
        <p:grpSpPr>
          <a:xfrm>
            <a:off x="4807680" y="5690671"/>
            <a:ext cx="1253508" cy="702975"/>
            <a:chOff x="3786659" y="5166484"/>
            <a:chExt cx="2097367" cy="634864"/>
          </a:xfrm>
        </p:grpSpPr>
        <p:sp>
          <p:nvSpPr>
            <p:cNvPr id="12" name="Boogje onder"/>
            <p:cNvSpPr/>
            <p:nvPr/>
          </p:nvSpPr>
          <p:spPr>
            <a:xfrm flipV="1">
              <a:off x="3786659" y="5166484"/>
              <a:ext cx="2097367" cy="21793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3" name="Tekst"/>
            <p:cNvSpPr txBox="1"/>
            <p:nvPr/>
          </p:nvSpPr>
          <p:spPr>
            <a:xfrm>
              <a:off x="4353731" y="5384414"/>
              <a:ext cx="103852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× 2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Boog 1 boven"/>
          <p:cNvGrpSpPr/>
          <p:nvPr/>
        </p:nvGrpSpPr>
        <p:grpSpPr>
          <a:xfrm>
            <a:off x="4822638" y="3960336"/>
            <a:ext cx="1238550" cy="682845"/>
            <a:chOff x="2922858" y="2158531"/>
            <a:chExt cx="1238550" cy="682845"/>
          </a:xfrm>
        </p:grpSpPr>
        <p:sp>
          <p:nvSpPr>
            <p:cNvPr id="15" name="tekst"/>
            <p:cNvSpPr txBox="1"/>
            <p:nvPr/>
          </p:nvSpPr>
          <p:spPr>
            <a:xfrm>
              <a:off x="3231790" y="2158531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× 2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16" name="boogje boven"/>
            <p:cNvSpPr/>
            <p:nvPr/>
          </p:nvSpPr>
          <p:spPr>
            <a:xfrm rot="10800000" flipV="1">
              <a:off x="2922858" y="2632101"/>
              <a:ext cx="1238550" cy="209275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17" name="Boog 1 onder"/>
          <p:cNvGrpSpPr/>
          <p:nvPr/>
        </p:nvGrpSpPr>
        <p:grpSpPr>
          <a:xfrm>
            <a:off x="4138402" y="5714063"/>
            <a:ext cx="2792411" cy="1198215"/>
            <a:chOff x="3839239" y="4950396"/>
            <a:chExt cx="4672256" cy="1082120"/>
          </a:xfrm>
        </p:grpSpPr>
        <p:sp>
          <p:nvSpPr>
            <p:cNvPr id="18" name="Boogje onder"/>
            <p:cNvSpPr/>
            <p:nvPr/>
          </p:nvSpPr>
          <p:spPr>
            <a:xfrm flipV="1">
              <a:off x="3839239" y="4950396"/>
              <a:ext cx="4672256" cy="69303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9" name="Tekst"/>
            <p:cNvSpPr txBox="1"/>
            <p:nvPr/>
          </p:nvSpPr>
          <p:spPr>
            <a:xfrm>
              <a:off x="5656103" y="5615582"/>
              <a:ext cx="1038525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× </a:t>
              </a:r>
              <a:r>
                <a:rPr lang="en-US" sz="2400" dirty="0" smtClean="0">
                  <a:solidFill>
                    <a:srgbClr val="FF0000"/>
                  </a:solidFill>
                </a:rPr>
                <a:t>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78768" y="699683"/>
            <a:ext cx="63690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Als</a:t>
            </a:r>
            <a:r>
              <a:rPr lang="en-US" sz="2400" b="1" dirty="0" smtClean="0">
                <a:solidFill>
                  <a:srgbClr val="0070C0"/>
                </a:solidFill>
              </a:rPr>
              <a:t> Kirsten 2 </a:t>
            </a:r>
            <a:r>
              <a:rPr lang="en-US" sz="2400" b="1" dirty="0" err="1" smtClean="0">
                <a:solidFill>
                  <a:srgbClr val="0070C0"/>
                </a:solidFill>
              </a:rPr>
              <a:t>keer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zo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lang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loopt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wordt</a:t>
            </a:r>
            <a:r>
              <a:rPr lang="en-US" sz="2400" b="1" dirty="0" smtClean="0">
                <a:solidFill>
                  <a:srgbClr val="0070C0"/>
                </a:solidFill>
              </a:rPr>
              <a:t> de </a:t>
            </a:r>
            <a:r>
              <a:rPr lang="en-US" sz="2400" b="1" dirty="0" err="1" smtClean="0">
                <a:solidFill>
                  <a:srgbClr val="0070C0"/>
                </a:solidFill>
              </a:rPr>
              <a:t>afstand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dan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ook</a:t>
            </a:r>
            <a:r>
              <a:rPr lang="en-US" sz="2400" b="1" dirty="0" smtClean="0">
                <a:solidFill>
                  <a:srgbClr val="0070C0"/>
                </a:solidFill>
              </a:rPr>
              <a:t> 2 </a:t>
            </a:r>
            <a:r>
              <a:rPr lang="en-US" sz="2400" b="1" dirty="0" err="1" smtClean="0">
                <a:solidFill>
                  <a:srgbClr val="0070C0"/>
                </a:solidFill>
              </a:rPr>
              <a:t>keer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zo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groot</a:t>
            </a:r>
            <a:r>
              <a:rPr lang="en-US" sz="2400" b="1" dirty="0">
                <a:solidFill>
                  <a:srgbClr val="0070C0"/>
                </a:solidFill>
              </a:rPr>
              <a:t>?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138401" y="3340329"/>
            <a:ext cx="2792411" cy="1229048"/>
            <a:chOff x="4249413" y="3078372"/>
            <a:chExt cx="2792411" cy="1229048"/>
          </a:xfrm>
        </p:grpSpPr>
        <p:sp>
          <p:nvSpPr>
            <p:cNvPr id="55" name="Boogje onder"/>
            <p:cNvSpPr/>
            <p:nvPr/>
          </p:nvSpPr>
          <p:spPr>
            <a:xfrm rot="10800000" flipV="1">
              <a:off x="4249413" y="3540037"/>
              <a:ext cx="2792411" cy="767383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56" name="Tekst"/>
            <p:cNvSpPr txBox="1"/>
            <p:nvPr/>
          </p:nvSpPr>
          <p:spPr>
            <a:xfrm>
              <a:off x="5242581" y="3078372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× </a:t>
              </a:r>
              <a:r>
                <a:rPr lang="en-US" sz="2400" dirty="0" smtClean="0">
                  <a:solidFill>
                    <a:srgbClr val="FF0000"/>
                  </a:solidFill>
                </a:rPr>
                <a:t>5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78768" y="1539147"/>
            <a:ext cx="6240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Ja, de </a:t>
            </a:r>
            <a:r>
              <a:rPr lang="en-US" sz="2400" dirty="0" err="1" smtClean="0"/>
              <a:t>afstand</a:t>
            </a:r>
            <a:r>
              <a:rPr lang="en-US" sz="2400" dirty="0" smtClean="0"/>
              <a:t> </a:t>
            </a:r>
            <a:r>
              <a:rPr lang="en-US" sz="2400" dirty="0" err="1" smtClean="0"/>
              <a:t>wordt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twee </a:t>
            </a:r>
            <a:r>
              <a:rPr lang="en-US" sz="2400" dirty="0" err="1" smtClean="0"/>
              <a:t>keer</a:t>
            </a:r>
            <a:r>
              <a:rPr lang="en-US" sz="2400" dirty="0" smtClean="0"/>
              <a:t> </a:t>
            </a:r>
            <a:r>
              <a:rPr lang="en-US" sz="2400" dirty="0" err="1" smtClean="0"/>
              <a:t>zo</a:t>
            </a:r>
            <a:r>
              <a:rPr lang="en-US" sz="2400" dirty="0" smtClean="0"/>
              <a:t> </a:t>
            </a:r>
            <a:r>
              <a:rPr lang="en-US" sz="2400" dirty="0" err="1" smtClean="0"/>
              <a:t>groot</a:t>
            </a:r>
            <a:r>
              <a:rPr lang="en-US" sz="2400" dirty="0" smtClean="0"/>
              <a:t>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78768" y="2009279"/>
            <a:ext cx="6811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Geldt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dit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ook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als</a:t>
            </a:r>
            <a:r>
              <a:rPr lang="en-US" sz="2400" b="1" dirty="0" smtClean="0">
                <a:solidFill>
                  <a:srgbClr val="0070C0"/>
                </a:solidFill>
              </a:rPr>
              <a:t> Kirsten 5 </a:t>
            </a:r>
            <a:r>
              <a:rPr lang="en-US" sz="2400" b="1" dirty="0" err="1" smtClean="0">
                <a:solidFill>
                  <a:srgbClr val="0070C0"/>
                </a:solidFill>
              </a:rPr>
              <a:t>keer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zo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lang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loopt</a:t>
            </a:r>
            <a:r>
              <a:rPr lang="en-US" sz="2400" b="1" dirty="0" smtClean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8768" y="2479410"/>
            <a:ext cx="6361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Ja,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wordt</a:t>
            </a:r>
            <a:r>
              <a:rPr lang="en-US" sz="2400" dirty="0" smtClean="0"/>
              <a:t> de </a:t>
            </a:r>
            <a:r>
              <a:rPr lang="en-US" sz="2400" dirty="0" err="1" smtClean="0"/>
              <a:t>afstand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5 </a:t>
            </a:r>
            <a:r>
              <a:rPr lang="en-US" sz="2400" dirty="0" err="1" smtClean="0"/>
              <a:t>keer</a:t>
            </a:r>
            <a:r>
              <a:rPr lang="en-US" sz="2400" dirty="0" smtClean="0"/>
              <a:t> </a:t>
            </a:r>
            <a:r>
              <a:rPr lang="en-US" sz="2400" dirty="0" err="1" smtClean="0"/>
              <a:t>zo</a:t>
            </a:r>
            <a:r>
              <a:rPr lang="en-US" sz="2400" dirty="0" smtClean="0"/>
              <a:t> </a:t>
            </a:r>
            <a:r>
              <a:rPr lang="en-US" sz="2400" dirty="0" err="1" smtClean="0"/>
              <a:t>groot</a:t>
            </a:r>
            <a:r>
              <a:rPr lang="en-US" sz="2400" dirty="0" smtClean="0"/>
              <a:t>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78768" y="2975911"/>
            <a:ext cx="597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Daarom</a:t>
            </a:r>
            <a:r>
              <a:rPr lang="en-US" sz="2400" dirty="0" smtClean="0"/>
              <a:t> is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verhoudingstabel</a:t>
            </a:r>
            <a:r>
              <a:rPr lang="en-US" sz="2400" dirty="0" smtClean="0"/>
              <a:t>.</a:t>
            </a:r>
          </a:p>
        </p:txBody>
      </p:sp>
      <p:grpSp>
        <p:nvGrpSpPr>
          <p:cNvPr id="6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3" name="Isosceles Triangle 6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5" name="c Noordhoff"/>
          <p:cNvSpPr txBox="1"/>
          <p:nvPr/>
        </p:nvSpPr>
        <p:spPr>
          <a:xfrm>
            <a:off x="3048000" y="656686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820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8" grpId="0"/>
      <p:bldP spid="57" grpId="0"/>
      <p:bldP spid="58" grpId="0"/>
      <p:bldP spid="59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Verhoudingstabel en grafiek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601205" y="4876800"/>
            <a:ext cx="6703832" cy="1305702"/>
            <a:chOff x="685800" y="4800600"/>
            <a:chExt cx="7532213" cy="14097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4857750"/>
              <a:ext cx="7532213" cy="135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4110606" y="4800600"/>
              <a:ext cx="384195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244" y="1651567"/>
            <a:ext cx="3557587" cy="3465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49510" y="1375014"/>
            <a:ext cx="829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De </a:t>
            </a:r>
            <a:r>
              <a:rPr lang="nl-NL" sz="2400" dirty="0" smtClean="0"/>
              <a:t>grafiek </a:t>
            </a:r>
            <a:r>
              <a:rPr lang="nl-NL" sz="2400" dirty="0"/>
              <a:t>bij een </a:t>
            </a:r>
            <a:r>
              <a:rPr lang="nl-NL" sz="2400" dirty="0" smtClean="0"/>
              <a:t>verhoudingstabel </a:t>
            </a:r>
          </a:p>
          <a:p>
            <a:r>
              <a:rPr lang="nl-NL" sz="2400" dirty="0" smtClean="0"/>
              <a:t>begint </a:t>
            </a:r>
            <a:r>
              <a:rPr lang="nl-NL" sz="2400" dirty="0"/>
              <a:t>altijd in (</a:t>
            </a:r>
            <a:r>
              <a:rPr lang="nl-NL" sz="2400" dirty="0" smtClean="0"/>
              <a:t>0, </a:t>
            </a:r>
            <a:r>
              <a:rPr lang="nl-NL" sz="2400" dirty="0"/>
              <a:t>0).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9510" y="2273407"/>
            <a:ext cx="436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Het is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altijd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rechte</a:t>
            </a:r>
            <a:r>
              <a:rPr lang="en-US" sz="2400" dirty="0" smtClean="0"/>
              <a:t> </a:t>
            </a:r>
            <a:r>
              <a:rPr lang="en-US" sz="2400" dirty="0" err="1" smtClean="0"/>
              <a:t>lijn</a:t>
            </a:r>
            <a:r>
              <a:rPr lang="en-US" sz="2400" dirty="0" smtClean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30570" y="48006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tijd</a:t>
            </a:r>
            <a:r>
              <a:rPr lang="en-US" dirty="0" smtClean="0"/>
              <a:t> in </a:t>
            </a:r>
            <a:r>
              <a:rPr lang="en-US" dirty="0" err="1" smtClean="0"/>
              <a:t>uren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918459" y="1466901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afstand</a:t>
            </a:r>
            <a:r>
              <a:rPr lang="en-US" dirty="0" smtClean="0"/>
              <a:t> in kilometers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18459" y="1097569"/>
            <a:ext cx="299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WANDELTOCHT KIRSTEN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6019800" y="1828801"/>
            <a:ext cx="2841625" cy="2851149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5974080" y="4627880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6443980" y="4157980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>
            <a:spLocks noChangeAspect="1"/>
          </p:cNvSpPr>
          <p:nvPr/>
        </p:nvSpPr>
        <p:spPr>
          <a:xfrm>
            <a:off x="6920230" y="3681730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7394892" y="3208655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7861116" y="2743554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8332603" y="2267304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>
            <a:off x="8815705" y="1790513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73" name="Isosceles Triangle 7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4" name="Isosceles Triangle 7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7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76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77" name="Rectangle 7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Isosceles Triangle 7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Oval 7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97424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9" grpId="0"/>
      <p:bldP spid="10" grpId="0"/>
      <p:bldP spid="20" grpId="0"/>
      <p:bldP spid="21" grpId="0"/>
      <p:bldP spid="2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Verhoudingstabel en grafiek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199" y="4626293"/>
            <a:ext cx="5882393" cy="148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8768" y="1141690"/>
            <a:ext cx="50658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  <a:p>
            <a:r>
              <a:rPr lang="en-US" sz="2400" b="1" dirty="0" smtClean="0"/>
              <a:t>a </a:t>
            </a:r>
            <a:r>
              <a:rPr lang="en-US" sz="2400" dirty="0" smtClean="0"/>
              <a:t>Is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verhoudingstabel</a:t>
            </a:r>
            <a:r>
              <a:rPr lang="en-US" sz="2400" dirty="0" smtClean="0"/>
              <a:t>?</a:t>
            </a:r>
            <a:endParaRPr lang="en-US" sz="24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78768" y="1972687"/>
            <a:ext cx="6692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Aanpak</a:t>
            </a:r>
            <a:endParaRPr lang="en-US" sz="2400" i="1" dirty="0" smtClean="0"/>
          </a:p>
          <a:p>
            <a:r>
              <a:rPr lang="en-US" sz="2400" dirty="0" err="1" smtClean="0"/>
              <a:t>Controleer</a:t>
            </a:r>
            <a:r>
              <a:rPr lang="en-US" sz="2400" dirty="0" smtClean="0"/>
              <a:t> door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vermenigvuldigen</a:t>
            </a:r>
            <a:r>
              <a:rPr lang="en-US" sz="2400" dirty="0" smtClean="0"/>
              <a:t> of de </a:t>
            </a:r>
            <a:r>
              <a:rPr lang="en-US" sz="2400" dirty="0" err="1" smtClean="0"/>
              <a:t>tabel</a:t>
            </a:r>
            <a:endParaRPr lang="en-US" sz="2400" dirty="0" smtClean="0"/>
          </a:p>
          <a:p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verhoudingstabel</a:t>
            </a:r>
            <a:r>
              <a:rPr lang="en-US" sz="2400" dirty="0" smtClean="0"/>
              <a:t> is.</a:t>
            </a:r>
          </a:p>
        </p:txBody>
      </p:sp>
      <p:grpSp>
        <p:nvGrpSpPr>
          <p:cNvPr id="27" name="Boog 1 onder"/>
          <p:cNvGrpSpPr/>
          <p:nvPr/>
        </p:nvGrpSpPr>
        <p:grpSpPr>
          <a:xfrm>
            <a:off x="4829221" y="5988969"/>
            <a:ext cx="657179" cy="655146"/>
            <a:chOff x="3786659" y="5166484"/>
            <a:chExt cx="1099591" cy="591669"/>
          </a:xfrm>
        </p:grpSpPr>
        <p:sp>
          <p:nvSpPr>
            <p:cNvPr id="28" name="Boogje onder"/>
            <p:cNvSpPr/>
            <p:nvPr/>
          </p:nvSpPr>
          <p:spPr>
            <a:xfrm flipV="1">
              <a:off x="3786659" y="5166484"/>
              <a:ext cx="1099591" cy="21793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9" name="Tekst"/>
            <p:cNvSpPr txBox="1"/>
            <p:nvPr/>
          </p:nvSpPr>
          <p:spPr>
            <a:xfrm>
              <a:off x="3817190" y="5341219"/>
              <a:ext cx="103852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× 2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" name="Boog 1 boven"/>
          <p:cNvGrpSpPr/>
          <p:nvPr/>
        </p:nvGrpSpPr>
        <p:grpSpPr>
          <a:xfrm>
            <a:off x="4822638" y="4173715"/>
            <a:ext cx="663762" cy="676159"/>
            <a:chOff x="2922858" y="2165217"/>
            <a:chExt cx="663762" cy="676159"/>
          </a:xfrm>
        </p:grpSpPr>
        <p:sp>
          <p:nvSpPr>
            <p:cNvPr id="31" name="tekst"/>
            <p:cNvSpPr txBox="1"/>
            <p:nvPr/>
          </p:nvSpPr>
          <p:spPr>
            <a:xfrm>
              <a:off x="2944396" y="2165217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× 2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2" name="boogje boven"/>
            <p:cNvSpPr/>
            <p:nvPr/>
          </p:nvSpPr>
          <p:spPr>
            <a:xfrm rot="10800000" flipV="1">
              <a:off x="2922858" y="2632101"/>
              <a:ext cx="663762" cy="209275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33" name="Boog 2 boven"/>
          <p:cNvGrpSpPr/>
          <p:nvPr/>
        </p:nvGrpSpPr>
        <p:grpSpPr>
          <a:xfrm>
            <a:off x="4790708" y="4152143"/>
            <a:ext cx="1391384" cy="784428"/>
            <a:chOff x="2932750" y="2136958"/>
            <a:chExt cx="1391384" cy="784428"/>
          </a:xfrm>
        </p:grpSpPr>
        <p:sp>
          <p:nvSpPr>
            <p:cNvPr id="34" name="tekst"/>
            <p:cNvSpPr txBox="1"/>
            <p:nvPr/>
          </p:nvSpPr>
          <p:spPr>
            <a:xfrm>
              <a:off x="3318099" y="2136958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× 3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5" name="boogje boven"/>
            <p:cNvSpPr/>
            <p:nvPr/>
          </p:nvSpPr>
          <p:spPr>
            <a:xfrm rot="10800000" flipV="1">
              <a:off x="2932750" y="2538718"/>
              <a:ext cx="1391384" cy="38266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36" name="Boog 3 onder"/>
          <p:cNvGrpSpPr/>
          <p:nvPr/>
        </p:nvGrpSpPr>
        <p:grpSpPr>
          <a:xfrm>
            <a:off x="4848271" y="6013833"/>
            <a:ext cx="2077185" cy="844167"/>
            <a:chOff x="3708637" y="5134461"/>
            <a:chExt cx="3475543" cy="762376"/>
          </a:xfrm>
        </p:grpSpPr>
        <p:sp>
          <p:nvSpPr>
            <p:cNvPr id="37" name="Boogje onder"/>
            <p:cNvSpPr/>
            <p:nvPr/>
          </p:nvSpPr>
          <p:spPr>
            <a:xfrm flipV="1">
              <a:off x="3708637" y="5134461"/>
              <a:ext cx="3475543" cy="299102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38" name="Tekst"/>
            <p:cNvSpPr txBox="1"/>
            <p:nvPr/>
          </p:nvSpPr>
          <p:spPr>
            <a:xfrm>
              <a:off x="4927144" y="5479903"/>
              <a:ext cx="103852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× </a:t>
              </a:r>
              <a:r>
                <a:rPr lang="en-US" sz="2400" dirty="0" smtClean="0">
                  <a:solidFill>
                    <a:srgbClr val="FF0000"/>
                  </a:solidFill>
                </a:rPr>
                <a:t>4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Boog 3 boven"/>
          <p:cNvGrpSpPr/>
          <p:nvPr/>
        </p:nvGrpSpPr>
        <p:grpSpPr>
          <a:xfrm>
            <a:off x="4819888" y="4197984"/>
            <a:ext cx="2077184" cy="821019"/>
            <a:chOff x="2971822" y="2161227"/>
            <a:chExt cx="2077184" cy="821019"/>
          </a:xfrm>
        </p:grpSpPr>
        <p:sp>
          <p:nvSpPr>
            <p:cNvPr id="40" name="tekst"/>
            <p:cNvSpPr txBox="1"/>
            <p:nvPr/>
          </p:nvSpPr>
          <p:spPr>
            <a:xfrm>
              <a:off x="3700071" y="2161227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× 4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41" name="boogje boven"/>
            <p:cNvSpPr/>
            <p:nvPr/>
          </p:nvSpPr>
          <p:spPr>
            <a:xfrm rot="10800000" flipV="1">
              <a:off x="2971822" y="2643990"/>
              <a:ext cx="2077184" cy="338256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42" name="Boog 2 onder"/>
          <p:cNvGrpSpPr/>
          <p:nvPr/>
        </p:nvGrpSpPr>
        <p:grpSpPr>
          <a:xfrm>
            <a:off x="4790707" y="5991191"/>
            <a:ext cx="1406497" cy="815494"/>
            <a:chOff x="3708637" y="5134459"/>
            <a:chExt cx="2353349" cy="736482"/>
          </a:xfrm>
        </p:grpSpPr>
        <p:sp>
          <p:nvSpPr>
            <p:cNvPr id="43" name="Boogje onder"/>
            <p:cNvSpPr/>
            <p:nvPr/>
          </p:nvSpPr>
          <p:spPr>
            <a:xfrm flipV="1">
              <a:off x="3708637" y="5134459"/>
              <a:ext cx="2353349" cy="33914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44" name="Tekst"/>
            <p:cNvSpPr txBox="1"/>
            <p:nvPr/>
          </p:nvSpPr>
          <p:spPr>
            <a:xfrm>
              <a:off x="4366047" y="5454007"/>
              <a:ext cx="103852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× </a:t>
              </a:r>
              <a:r>
                <a:rPr lang="en-US" sz="2400" dirty="0" smtClean="0">
                  <a:solidFill>
                    <a:srgbClr val="FF0000"/>
                  </a:solidFill>
                </a:rPr>
                <a:t>3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70287" y="3742822"/>
            <a:ext cx="7015594" cy="696020"/>
            <a:chOff x="508734" y="2634667"/>
            <a:chExt cx="7015594" cy="3175128"/>
          </a:xfrm>
        </p:grpSpPr>
        <p:grpSp>
          <p:nvGrpSpPr>
            <p:cNvPr id="46" name="Group 45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8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9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7" name="Straight Connector 46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91468" y="318100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362374" y="3833799"/>
            <a:ext cx="5014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 </a:t>
            </a:r>
            <a:r>
              <a:rPr lang="en-US" sz="2400" dirty="0" smtClean="0"/>
              <a:t>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is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verhoudingstabel</a:t>
            </a:r>
            <a:r>
              <a:rPr lang="en-US" sz="2400" dirty="0" smtClean="0"/>
              <a:t>.</a:t>
            </a:r>
            <a:endParaRPr lang="en-US" sz="2400" b="1" dirty="0" smtClean="0"/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898275" y="392993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3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4" name="Isosceles Triangle 53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5" name="Isosceles Triangle 54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6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08323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1" grpId="0"/>
      <p:bldP spid="12" grpId="0"/>
      <p:bldP spid="13" grpId="0"/>
      <p:bldP spid="52" grpId="0" animBg="1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/>
          <p:cNvGrpSpPr/>
          <p:nvPr/>
        </p:nvGrpSpPr>
        <p:grpSpPr>
          <a:xfrm>
            <a:off x="574980" y="2871455"/>
            <a:ext cx="5358666" cy="3918533"/>
            <a:chOff x="508734" y="2634667"/>
            <a:chExt cx="7015594" cy="3175128"/>
          </a:xfrm>
        </p:grpSpPr>
        <p:grpSp>
          <p:nvGrpSpPr>
            <p:cNvPr id="95" name="Group 9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97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98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96" name="Straight Connector 9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Verhoudingstabel en grafiek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833271"/>
            <a:ext cx="5111315" cy="118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1867" y="1661474"/>
            <a:ext cx="4361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  <a:p>
            <a:r>
              <a:rPr lang="en-US" sz="2400" b="1" dirty="0" smtClean="0"/>
              <a:t>b </a:t>
            </a:r>
            <a:r>
              <a:rPr lang="en-US" sz="2400" dirty="0" err="1" smtClean="0"/>
              <a:t>Teken</a:t>
            </a:r>
            <a:r>
              <a:rPr lang="en-US" sz="2400" dirty="0" smtClean="0"/>
              <a:t> de </a:t>
            </a:r>
            <a:r>
              <a:rPr lang="en-US" sz="2400" dirty="0" err="1" smtClean="0"/>
              <a:t>grafiek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r>
              <a:rPr lang="en-US" sz="2400" dirty="0" smtClean="0"/>
              <a:t>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.</a:t>
            </a:r>
            <a:endParaRPr lang="en-US" sz="2400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859" y="3557322"/>
            <a:ext cx="3073400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76046" y="3201722"/>
            <a:ext cx="2570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WANDELTOCHT TIMO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58188" y="621852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tijd</a:t>
            </a:r>
            <a:r>
              <a:rPr lang="en-US" dirty="0" smtClean="0"/>
              <a:t> in </a:t>
            </a:r>
            <a:r>
              <a:rPr lang="en-US" dirty="0" err="1" smtClean="0"/>
              <a:t>uren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276046" y="3471597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afstand</a:t>
            </a:r>
            <a:r>
              <a:rPr lang="en-US" dirty="0" smtClean="0"/>
              <a:t> in kilometers</a:t>
            </a:r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2364884" y="4190735"/>
            <a:ext cx="2257425" cy="1847852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>
            <a:spLocks noChangeAspect="1"/>
          </p:cNvSpPr>
          <p:nvPr/>
        </p:nvSpPr>
        <p:spPr>
          <a:xfrm>
            <a:off x="4585479" y="4141522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2891299" y="5533442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3460728" y="5067510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>
            <a:spLocks noChangeAspect="1"/>
          </p:cNvSpPr>
          <p:nvPr/>
        </p:nvSpPr>
        <p:spPr>
          <a:xfrm>
            <a:off x="4018741" y="4601897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824821" y="335760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824821" y="4093315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1231768" y="315555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</a:t>
            </a:r>
            <a:endParaRPr lang="en-US" sz="2400" b="1" dirty="0" smtClean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824821" y="482902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824821" y="556473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xtBox 14"/>
          <p:cNvSpPr txBox="1"/>
          <p:nvPr/>
        </p:nvSpPr>
        <p:spPr>
          <a:xfrm>
            <a:off x="378768" y="2546763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sp>
        <p:nvSpPr>
          <p:cNvPr id="10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6636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  <p:bldP spid="90" grpId="0" animBg="1"/>
      <p:bldP spid="91" grpId="0" animBg="1"/>
      <p:bldP spid="92" grpId="0" animBg="1"/>
      <p:bldP spid="93" grpId="0" animBg="1"/>
      <p:bldP spid="99" grpId="0" animBg="1"/>
      <p:bldP spid="100" grpId="0" animBg="1"/>
      <p:bldP spid="14" grpId="0"/>
      <p:bldP spid="101" grpId="0" animBg="1"/>
      <p:bldP spid="102" grpId="0" animBg="1"/>
      <p:bldP spid="15" grpId="0"/>
      <p:bldP spid="103" grpId="0" animBg="1"/>
      <p:bldP spid="104" grpId="0"/>
    </p:bldLst>
  </p:timing>
</p:sld>
</file>

<file path=ppt/theme/theme1.xml><?xml version="1.0" encoding="utf-8"?>
<a:theme xmlns:a="http://schemas.openxmlformats.org/drawingml/2006/main" name="PP_1BK2_MacroEnable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PP_1BK2_MacroEnabled</Template>
  <TotalTime>122</TotalTime>
  <Words>296</Words>
  <Application>Microsoft Office PowerPoint</Application>
  <PresentationFormat>Diavoorstelling (4:3)</PresentationFormat>
  <Paragraphs>85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PP_1BK2_MacroEnabled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Rentenaar, H.R.</cp:lastModifiedBy>
  <cp:revision>10</cp:revision>
  <dcterms:created xsi:type="dcterms:W3CDTF">2015-02-02T09:02:43Z</dcterms:created>
  <dcterms:modified xsi:type="dcterms:W3CDTF">2017-02-05T13:11:17Z</dcterms:modified>
</cp:coreProperties>
</file>